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301" r:id="rId2"/>
    <p:sldId id="302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13" r:id="rId14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256"/>
    <p:restoredTop sz="62337"/>
  </p:normalViewPr>
  <p:slideViewPr>
    <p:cSldViewPr snapToGrid="0" snapToObjects="1">
      <p:cViewPr varScale="1">
        <p:scale>
          <a:sx n="83" d="100"/>
          <a:sy n="83" d="100"/>
        </p:scale>
        <p:origin x="192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tiff>
</file>

<file path=ppt/media/image12.png>
</file>

<file path=ppt/media/image13.tiff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6274C-D1C1-1841-9B98-5C74E72887B6}" type="datetimeFigureOut">
              <a:rPr kumimoji="1" lang="zh-CN" altLang="en-US" smtClean="0"/>
              <a:t>2019/6/19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450D4-F945-DD4F-843C-4A6573BE3A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78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显微镜有一定的可视范围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但显然最中央的区域成像质量是最佳的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要练习将病人的眼睛放在显微镜视野的中央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在实验室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做猪眼练习时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很多同学在术中把承放猪眼的支架托盘挪来挪去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甚至旋转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记住在实际手术中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病人是不可移动的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也是不可旋转的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要用脚踏调位置。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另外注意镜下可视范围大于录像可视范围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如果你真的好好录制自己手术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很可能在前几次手术时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根本录不到患者的眼球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19032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良好的支撑是基础，动作稳定的另一个原则就是力量使用与精确控制要分开。回顾一下外科操作基础中的剪刀使用的方法，我们会发现，即使在一只手的操作中，拇指和中指是在剪刀上使用力量的，而示指压住剪刀连接点是用来控制方向的。在</a:t>
            </a:r>
            <a:r>
              <a:rPr kumimoji="1" lang="en-US" altLang="zh-CN" dirty="0" err="1"/>
              <a:t>phaco</a:t>
            </a:r>
            <a:r>
              <a:rPr kumimoji="1" lang="zh-CN" altLang="en-US" dirty="0"/>
              <a:t>手术中常见的是，在推注粘弹剂的时候应该需要双手操作，一只手推粘弹剂的注射器，另一只手手心向下控制针头连接的部位。因为粘弹剂在推动的时候需要很大的力量，如果单手操作，拇指使劲的过程中不可避免的会发生严重的抖动，加上注射器作为一个杠杆的放大作用，针尖会在推粘弹剂的时候剧烈的抖动，而使用双手操作则可以避免这样的问题出现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0958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动作稳定的第三个原则是行动要有目的性。初学者应该经常看看自己的手术录像，你会发现自己有一些“多余的动作”，录像中的一些动作显得毫无目的，莫名其妙。试着根据手术录像回忆手术过程中的场景，给自己的每一个动作找到行动的“证据”，找不到“证据”或者“理由”的，就是无意义的动作。多余的动作越少，越少出错，手术的效率越高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7941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显微操作禁忌突然的动作，禁忌使用暴力。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眼内操作只是在不超过</a:t>
            </a:r>
            <a:r>
              <a:rPr kumimoji="1" lang="en-US" altLang="zh-CN" dirty="0"/>
              <a:t>25mm</a:t>
            </a:r>
            <a:r>
              <a:rPr kumimoji="1" lang="zh-CN" altLang="en-US" dirty="0"/>
              <a:t>的范围内，对于</a:t>
            </a:r>
            <a:r>
              <a:rPr kumimoji="1" lang="en-US" altLang="zh-CN" dirty="0" err="1"/>
              <a:t>phaco</a:t>
            </a:r>
            <a:r>
              <a:rPr kumimoji="1" lang="zh-CN" altLang="en-US" dirty="0"/>
              <a:t>更是在</a:t>
            </a:r>
            <a:r>
              <a:rPr kumimoji="1" lang="en-US" altLang="zh-CN" dirty="0"/>
              <a:t>10mm</a:t>
            </a:r>
            <a:r>
              <a:rPr kumimoji="1" lang="zh-CN" altLang="en-US" dirty="0"/>
              <a:t>之内，</a:t>
            </a:r>
            <a:r>
              <a:rPr kumimoji="1" lang="en-US" altLang="zh-CN" dirty="0"/>
              <a:t>2-3mm</a:t>
            </a:r>
            <a:r>
              <a:rPr kumimoji="1" lang="zh-CN" altLang="en-US" dirty="0"/>
              <a:t>的动作移动已经是非常明显的了。显微操作不可以突然运动，比如穿刺时的突然落空，</a:t>
            </a:r>
            <a:r>
              <a:rPr kumimoji="1" lang="en-US" altLang="zh-CN" dirty="0" err="1"/>
              <a:t>phaco</a:t>
            </a:r>
            <a:r>
              <a:rPr kumimoji="1" lang="zh-CN" altLang="en-US" dirty="0"/>
              <a:t>针尖在眼内无意识的抖动等。要避免穿刺时的落空，一是要使用锋利的刀具，要让管理器械的医生或者护士明白，一把钝刀产生的麻烦和风险要远远高于它节省下来的成本，越是初学者越要要用好东西，好东西才省钱，</a:t>
            </a:r>
            <a:r>
              <a:rPr lang="zh-CN" altLang="en-US" dirty="0"/>
              <a:t>倚天剑和屠龙刀是给不会打架的人用的</a:t>
            </a:r>
            <a:r>
              <a:rPr kumimoji="1" lang="zh-CN" altLang="en-US" dirty="0"/>
              <a:t>；第二是要增加眼内的压力，穿刺的时候眼球首先发生形变，形变使内部压力上升，才产生抵抗穿刺刀的阻力，然后组织才被割裂。眼球内部的压力越低，越要更大的形变才能使内部压力上升到足够，如果能够通过注射粘弹剂之类的方法提高眼压，可以使做切口更容易；第三是要注意刀最宽的地方在进入和突破组织的时候，最宽的地方一旦进入眼内阻力就突然消失，之前一定要控制自己的力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30856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显微操作的训练中，要培养自己对未来的预知能力，在打算做一个动作的时候，要提前预见到这个动作可能产生哪些后果，有点像下棋，在走一步之前，要设想出可能遇到的情况和对策。这个预知能力是在看手术练手术中不断培养的，看手术的时候要关注每一个细节，主任、教授的某一个细小的动作，可能具有一定的含义，能够避免后续一些危险。比如有很多医生可能拿到粘弹剂的时候，习惯性地会拧一下针头，是因为万一助手不靠谱，针头没有锁住，有可能在推注粘弹剂的时候飞出去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好的医生不仅仅从自己的经验中学习，还可以从别人的教训中学习，看到自己或者其他医生出现了手术的困难，录下来，仔细分析，看是之前的那一个动作有改进的可能。时间长了，就可以看出哪些动作是危险动作应当避免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6301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在手术中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术者尽量不要使眼睛离开显微镜目镜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一旦术者的眼睛离开显微镜目镜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患者眼内不可有任何手术器械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如果你眼睛离开目镜去取器械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左手还留着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chopper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在患者眼内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等再回来看时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恐怕后囊或者虹膜早被钩破了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要学会眼睛不离开显微镜就可以传递手术器械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顺便说，初学者不要追求手术的速度，其实初学者的速度慢，并非在撕囊或者超声时花费多少时间，而是在各种无效的废动作里浪费了许多时间，逐渐减少这些浪费，手术连贯了，速度自然就快了。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810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眼睛不离开显微镜就可以传递手术器械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很多同学不敢做这个动作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眼睛不离开显微镜时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手里拿着器械却找不到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这是因为人脑总觉得物体是在视线的延长线上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而显微镜上有反射镜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所以物体实际比视线所在位置更靠近自己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练习时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把器械向自己怀里拉近一些可能就可以找到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zh-CN" dirty="0"/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但好在人脑有强大的纠错能力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大约只需要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分钟的简单训练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就可以习惯眼不离镜取放器械了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练习方法也很简单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找个同伴为你传递器械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比如一支笔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眼不离镜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用笔在镜下往纸上画个点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然后再递出去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练习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受用一辈子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980240-D828-4478-88EC-CBB3BECB593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742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每一个到我实验室来练习手术的医生我都会问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是否从病人视角看过手术显微镜的物镜是什么样子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大约教了好几百位医生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真正看过的人一只手就可以数过来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这是两种显微镜的物镜照片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两个小圆就是物镜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而发亮的是光源的反射镜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可见光源和物镜并不是在同一个位置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352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所谓眼底红反光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是显微镜的光源将光投射到眼底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再反射回来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被物镜接收到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从示意图中可以看出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如果把眼底简化成一个垂直于眼轴的平面镜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那么入射角等于反射角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眼轴最多只能在光源和物镜的角平分线之内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否则反射光就离开物镜了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听过科主任对病人喊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看灯的时候眼轴指向光源附近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反射光容易进入物镜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红反光会比较明显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2084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这是今天的作业：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首先，</a:t>
            </a:r>
            <a:r>
              <a:rPr kumimoji="1" lang="zh-CN" altLang="en-US" dirty="0"/>
              <a:t>练习眼不离镜传递器械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然后，用手机给显微镜底部拍照，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取吸管一根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底部塞些铝箔，放在镜下观察反光，转动角度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观察反光，剪成不同长度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观察反光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不知道你有没有去过验光室学习检影验光，如果没有的话，一定要去学习一下。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208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记得我在刚进临床学习物诊的时候，老师就对我们说：“习惯成自然，再改就很难”。做眼科显微手术，一开始就要有良好的操作习惯。</a:t>
            </a:r>
          </a:p>
          <a:p>
            <a:r>
              <a:rPr kumimoji="1" lang="zh-CN" altLang="en-US" dirty="0"/>
              <a:t>做好显微手术最基本的原则是：舒适和放松。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第一，是要让自己舒适和放松。之前已经讲过一个良好的坐姿能够保持身体的稳定和四肢的灵活。这里不再赘述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第二，是要让病人舒适和放松。手术总是在麻醉下进行的，教授说过，要在最好的麻醉时间内完成手术最重要的部分。白内障手术时间很短，不到一刻钟就完成了，所以我们可能给病人表面麻醉或者至多给予球后麻醉，但是一旦出现破后囊、掉核之类，恐怕手术时间就要延长许多，半小时到一小时都可能。如果要后节协助，则可能时间更长。随着手术时间的延长，麻醉的效果会越来越差，病人会开始各种躁动。如果病人的卧姿再不舒服，能够配合手术的时间就会缩短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病人的身体要躺舒适，手术要求头部要平放。许多人是不适应去枕平卧的，去枕以后反而过度仰头，要制止。要求病人的眼睛要看灯，这样才有良好的红反光。做</a:t>
            </a:r>
            <a:r>
              <a:rPr kumimoji="1" lang="en-US" altLang="zh-CN" dirty="0" err="1"/>
              <a:t>phaco</a:t>
            </a:r>
            <a:r>
              <a:rPr kumimoji="1" lang="zh-CN" altLang="en-US" dirty="0"/>
              <a:t>手术，要避免病人的眼睛向下看，否则手术之中超声能量容易伤到角膜内皮。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看看你医院的手术床，有些手术床非常高级，有很多部分是可以调整。甚至可以调整身体和头部之间的角度，这样驼背或者强制性脊柱炎的病人，也有可能通过调整手术床，放低或者抬高身体，达到头部水平。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显微手术，或者说任何手术，都是基本手术的叠加。复杂的手术，可以拆解成一系列简单的操作，然后逐一完成。反之，如果基本操作有问题，增加了每个简单操作的难度，那么简单的手术可能也会越做越复杂。</a:t>
            </a:r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9346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眼科医生的手是不能抖的。如果第一次上台，手抖个不停，就没人愿意再教你做手术了。</a:t>
            </a:r>
            <a:endParaRPr kumimoji="1" lang="en-US" altLang="zh-CN" dirty="0"/>
          </a:p>
          <a:p>
            <a:r>
              <a:rPr kumimoji="1" lang="zh-CN" altLang="en-US" dirty="0"/>
              <a:t>不久前我随手翻到一篇关于手术手抖综述，神经外科医生对手抖的问题也非常重视，有不少关于手术手抖的文章是神经外科的。</a:t>
            </a:r>
            <a:endParaRPr kumimoji="1" lang="en-US" altLang="zh-CN" dirty="0"/>
          </a:p>
          <a:p>
            <a:r>
              <a:rPr kumimoji="1" lang="zh-CN" altLang="en-US" dirty="0"/>
              <a:t>综述罗列了</a:t>
            </a:r>
            <a:r>
              <a:rPr kumimoji="1" lang="en-US" altLang="zh-CN" dirty="0"/>
              <a:t>7</a:t>
            </a:r>
            <a:r>
              <a:rPr kumimoji="1" lang="zh-CN" altLang="en-US" dirty="0"/>
              <a:t>个因素。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音乐因人而异，高手听了放松，新手不一定。但通常手术室里音乐新手说了不算，也没什么办法。</a:t>
            </a:r>
            <a:endParaRPr kumimoji="1" lang="en-US" altLang="zh-CN" dirty="0"/>
          </a:p>
          <a:p>
            <a:r>
              <a:rPr kumimoji="1" lang="zh-CN" altLang="en-US" dirty="0"/>
              <a:t>咖啡因会增加手抖，除非已经是咖啡因耐受，否则上台前还是不要喝咖啡了。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使用</a:t>
            </a:r>
            <a:r>
              <a:rPr lang="el-GR" altLang="zh-CN" dirty="0" err="1"/>
              <a:t>beta</a:t>
            </a:r>
            <a:r>
              <a:rPr lang="zh-CN" altLang="en-US" dirty="0"/>
              <a:t>受体阻滞剂，特别是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普萘洛尔，是能够降低手抖的，数据来自于一个随机双盲的研究，实验对象居然是眼科住院医。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体育锻炼会增加手抖，但跟运动动作和方式有关，单纯的有氧运动恢复最快，可能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小时后影响就没有了，但其他的运动，特别是上肢的阻力运动，可能影响会持续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24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小时，如果第二天要上台手术，那么前一天可能还是不要做上肢肌肉的锻炼。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睡眠剥夺会增加手抖，如果可能，下夜班就好好休息吧。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前一天饮酒会增加手抖，而且遇到危机情况响应速度可能也会受影响。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手术持续时间长，可能会增加手抖。对于新手来说，如果已经出现了超出自己控制范围的并发症，赶紧向上级医师求救，不要自己硬扛。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术者良好的姿态，和手术床手术椅上对术者手、手腕、手臂良好的支撑可以降低手抖。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3475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要对详细说说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要想动作稳定，就必须要有支撑，在移动点最近的关节处要有支撑，对于眼科显微手术，就是手腕。手腕支撑好了，肘和肩的运动干扰就可以减到最低。在手术时，理想的支撑部位是双手的小鱼际，支撑在病人的前额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由于头部成半球形，有些医生可能会使用环指和小指支撑在颞侧，形成一个类似三角架的结构，这是很多人刚刚开始做显微手术时的习惯。但这是个严重错误的动作，请务必认识到并且纠正。环指和小指是全身最没有力量的部分之一，如此支撑短时间以后手指就会因为无力而抖动，导致整个手的抖动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3748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ubmed/29325962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ci-hub.tw/10.1016/j.wneu.2018.01.00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54" b="98887" l="965" r="943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4823968">
            <a:off x="-553176" y="2366402"/>
            <a:ext cx="3479927" cy="2171078"/>
          </a:xfrm>
        </p:spPr>
      </p:pic>
      <p:sp>
        <p:nvSpPr>
          <p:cNvPr id="9" name="椭圆 8"/>
          <p:cNvSpPr/>
          <p:nvPr/>
        </p:nvSpPr>
        <p:spPr>
          <a:xfrm>
            <a:off x="563446" y="1937543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/>
          </a:p>
        </p:txBody>
      </p:sp>
      <p:sp>
        <p:nvSpPr>
          <p:cNvPr id="22" name="线形标注 2 21"/>
          <p:cNvSpPr/>
          <p:nvPr/>
        </p:nvSpPr>
        <p:spPr>
          <a:xfrm>
            <a:off x="1694842" y="1120705"/>
            <a:ext cx="104277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9096"/>
              <a:gd name="adj6" fmla="val -72384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镜头移动</a:t>
            </a:r>
          </a:p>
        </p:txBody>
      </p:sp>
      <p:sp>
        <p:nvSpPr>
          <p:cNvPr id="7" name="椭圆 6"/>
          <p:cNvSpPr/>
          <p:nvPr/>
        </p:nvSpPr>
        <p:spPr>
          <a:xfrm>
            <a:off x="3002652" y="1937544"/>
            <a:ext cx="2163859" cy="216385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/>
          </a:p>
        </p:txBody>
      </p:sp>
      <p:sp>
        <p:nvSpPr>
          <p:cNvPr id="16" name="椭圆 15"/>
          <p:cNvSpPr/>
          <p:nvPr/>
        </p:nvSpPr>
        <p:spPr>
          <a:xfrm>
            <a:off x="3339565" y="2274457"/>
            <a:ext cx="1490030" cy="149003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400"/>
          </a:p>
        </p:txBody>
      </p:sp>
      <p:sp>
        <p:nvSpPr>
          <p:cNvPr id="8" name="线形标注 2 7"/>
          <p:cNvSpPr/>
          <p:nvPr/>
        </p:nvSpPr>
        <p:spPr>
          <a:xfrm>
            <a:off x="4829596" y="1227453"/>
            <a:ext cx="947234" cy="42535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90761"/>
              <a:gd name="adj6" fmla="val -6619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镜下可视范围</a:t>
            </a:r>
          </a:p>
        </p:txBody>
      </p:sp>
      <p:sp>
        <p:nvSpPr>
          <p:cNvPr id="18" name="线形标注 2 17"/>
          <p:cNvSpPr/>
          <p:nvPr/>
        </p:nvSpPr>
        <p:spPr>
          <a:xfrm>
            <a:off x="5091852" y="1950129"/>
            <a:ext cx="947234" cy="42535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49457"/>
              <a:gd name="adj6" fmla="val -5935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录像可视范围</a:t>
            </a:r>
          </a:p>
        </p:txBody>
      </p:sp>
      <p:sp>
        <p:nvSpPr>
          <p:cNvPr id="27" name="椭圆 26"/>
          <p:cNvSpPr/>
          <p:nvPr/>
        </p:nvSpPr>
        <p:spPr>
          <a:xfrm>
            <a:off x="3523259" y="2478494"/>
            <a:ext cx="1085654" cy="10856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/>
          </a:p>
        </p:txBody>
      </p:sp>
      <p:grpSp>
        <p:nvGrpSpPr>
          <p:cNvPr id="15" name="组 14"/>
          <p:cNvGrpSpPr/>
          <p:nvPr/>
        </p:nvGrpSpPr>
        <p:grpSpPr>
          <a:xfrm>
            <a:off x="3899635" y="2845633"/>
            <a:ext cx="351396" cy="369870"/>
            <a:chOff x="6177170" y="2786351"/>
            <a:chExt cx="468528" cy="493160"/>
          </a:xfrm>
        </p:grpSpPr>
        <p:cxnSp>
          <p:nvCxnSpPr>
            <p:cNvPr id="12" name="直线连接符 11"/>
            <p:cNvCxnSpPr/>
            <p:nvPr/>
          </p:nvCxnSpPr>
          <p:spPr>
            <a:xfrm>
              <a:off x="6177170" y="3020602"/>
              <a:ext cx="46852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连接符 13"/>
            <p:cNvCxnSpPr/>
            <p:nvPr/>
          </p:nvCxnSpPr>
          <p:spPr>
            <a:xfrm>
              <a:off x="6399105" y="2786351"/>
              <a:ext cx="0" cy="49316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线形标注 2 27"/>
          <p:cNvSpPr/>
          <p:nvPr/>
        </p:nvSpPr>
        <p:spPr>
          <a:xfrm>
            <a:off x="5177524" y="2774999"/>
            <a:ext cx="947234" cy="7153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692"/>
              <a:gd name="adj6" fmla="val -8766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成像质量最佳区域</a:t>
            </a:r>
          </a:p>
        </p:txBody>
      </p:sp>
      <p:sp>
        <p:nvSpPr>
          <p:cNvPr id="24" name="线形标注 2 23"/>
          <p:cNvSpPr/>
          <p:nvPr/>
        </p:nvSpPr>
        <p:spPr>
          <a:xfrm>
            <a:off x="4829596" y="3964490"/>
            <a:ext cx="947234" cy="7153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28035"/>
              <a:gd name="adj6" fmla="val -7985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/>
              <a:t>保持病人眼球位于视野中央</a:t>
            </a: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E173F907-43B7-C34A-B55F-4228D66A4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00" y="206375"/>
            <a:ext cx="5727700" cy="857250"/>
          </a:xfrm>
        </p:spPr>
        <p:txBody>
          <a:bodyPr/>
          <a:lstStyle/>
          <a:p>
            <a:r>
              <a:rPr kumimoji="1" lang="zh-CN" altLang="en-US" dirty="0"/>
              <a:t>可视范围</a:t>
            </a:r>
          </a:p>
        </p:txBody>
      </p:sp>
    </p:spTree>
    <p:extLst>
      <p:ext uri="{BB962C8B-B14F-4D97-AF65-F5344CB8AC3E}">
        <p14:creationId xmlns:p14="http://schemas.microsoft.com/office/powerpoint/2010/main" val="3484179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78E97F-4CB8-A84D-AF1E-FFCF75D31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控制与用力分离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CA2AE35-FAD5-A14B-A8D1-801F1C0008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11652" y="1797803"/>
            <a:ext cx="3208148" cy="2572719"/>
          </a:xfrm>
          <a:prstGeom prst="rect">
            <a:avLst/>
          </a:prstGeom>
        </p:spPr>
      </p:pic>
      <p:sp>
        <p:nvSpPr>
          <p:cNvPr id="5" name="线形标注 2 4">
            <a:extLst>
              <a:ext uri="{FF2B5EF4-FFF2-40B4-BE49-F238E27FC236}">
                <a16:creationId xmlns:a16="http://schemas.microsoft.com/office/drawing/2014/main" id="{A454EA3A-4553-384F-B264-543DAE122B7F}"/>
              </a:ext>
            </a:extLst>
          </p:cNvPr>
          <p:cNvSpPr/>
          <p:nvPr/>
        </p:nvSpPr>
        <p:spPr>
          <a:xfrm flipH="1">
            <a:off x="449451" y="3153905"/>
            <a:ext cx="1425844" cy="69742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25278"/>
              <a:gd name="adj6" fmla="val -9449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控制</a:t>
            </a:r>
          </a:p>
        </p:txBody>
      </p:sp>
      <p:sp>
        <p:nvSpPr>
          <p:cNvPr id="6" name="线形标注 2 5">
            <a:extLst>
              <a:ext uri="{FF2B5EF4-FFF2-40B4-BE49-F238E27FC236}">
                <a16:creationId xmlns:a16="http://schemas.microsoft.com/office/drawing/2014/main" id="{9A69FB46-5173-5243-820F-C8EED53E115F}"/>
              </a:ext>
            </a:extLst>
          </p:cNvPr>
          <p:cNvSpPr/>
          <p:nvPr/>
        </p:nvSpPr>
        <p:spPr>
          <a:xfrm flipH="1">
            <a:off x="449451" y="4239701"/>
            <a:ext cx="1425844" cy="697424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60834"/>
              <a:gd name="adj6" fmla="val -116232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用力</a:t>
            </a:r>
          </a:p>
        </p:txBody>
      </p:sp>
    </p:spTree>
    <p:extLst>
      <p:ext uri="{BB962C8B-B14F-4D97-AF65-F5344CB8AC3E}">
        <p14:creationId xmlns:p14="http://schemas.microsoft.com/office/powerpoint/2010/main" val="1071266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9DC35D-6EE8-1D4E-9E8A-4745CC128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行动要有目的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517F1A-F766-CC4D-BF66-E49F0A25A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分析自己的录像</a:t>
            </a:r>
            <a:endParaRPr kumimoji="1" lang="en-US" altLang="zh-CN" dirty="0"/>
          </a:p>
          <a:p>
            <a:pPr lvl="1"/>
            <a:r>
              <a:rPr lang="zh-CN" altLang="en-US" dirty="0"/>
              <a:t>找出每个动作存在的“理由”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4631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A89843-E0E9-CB41-8285-85FDA6DC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显微操作禁忌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E7CAAD-6A47-9447-8BFF-D5CF84C45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禁忌突然的动作</a:t>
            </a:r>
            <a:endParaRPr lang="en-US" altLang="zh-CN" dirty="0"/>
          </a:p>
          <a:p>
            <a:r>
              <a:rPr kumimoji="1" lang="zh-CN" altLang="en-US" dirty="0"/>
              <a:t>初学者要用好东西</a:t>
            </a:r>
            <a:endParaRPr kumimoji="1" lang="en-US" altLang="zh-CN" dirty="0"/>
          </a:p>
          <a:p>
            <a:pPr lvl="1"/>
            <a:r>
              <a:rPr lang="zh-CN" altLang="en-US" dirty="0"/>
              <a:t>倚天剑和屠龙刀是给不会打架的人用的！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 descr="3.2刀t.png">
            <a:extLst>
              <a:ext uri="{FF2B5EF4-FFF2-40B4-BE49-F238E27FC236}">
                <a16:creationId xmlns:a16="http://schemas.microsoft.com/office/drawing/2014/main" id="{0343B1C3-3532-4746-A15B-88203255B3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2256543" y="1835658"/>
            <a:ext cx="1209879" cy="4215384"/>
          </a:xfrm>
          <a:prstGeom prst="rect">
            <a:avLst/>
          </a:prstGeom>
        </p:spPr>
      </p:pic>
      <p:cxnSp>
        <p:nvCxnSpPr>
          <p:cNvPr id="6" name="肘形连接符 5">
            <a:extLst>
              <a:ext uri="{FF2B5EF4-FFF2-40B4-BE49-F238E27FC236}">
                <a16:creationId xmlns:a16="http://schemas.microsoft.com/office/drawing/2014/main" id="{C38315B8-D8A2-E940-A240-4E31BD3E571D}"/>
              </a:ext>
            </a:extLst>
          </p:cNvPr>
          <p:cNvCxnSpPr/>
          <p:nvPr/>
        </p:nvCxnSpPr>
        <p:spPr>
          <a:xfrm>
            <a:off x="1146875" y="4401519"/>
            <a:ext cx="1689315" cy="472106"/>
          </a:xfrm>
          <a:prstGeom prst="bentConnector3">
            <a:avLst>
              <a:gd name="adj1" fmla="val 5367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E6AE5F54-F425-424A-9DB3-2454F2F1BDC0}"/>
              </a:ext>
            </a:extLst>
          </p:cNvPr>
          <p:cNvSpPr txBox="1"/>
          <p:nvPr/>
        </p:nvSpPr>
        <p:spPr>
          <a:xfrm>
            <a:off x="304001" y="436362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阻力</a:t>
            </a:r>
          </a:p>
        </p:txBody>
      </p:sp>
    </p:spTree>
    <p:extLst>
      <p:ext uri="{BB962C8B-B14F-4D97-AF65-F5344CB8AC3E}">
        <p14:creationId xmlns:p14="http://schemas.microsoft.com/office/powerpoint/2010/main" val="2303894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058EB8-7C94-9146-BE51-4DD177E7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显微操作思考原则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E3918D-A7FF-D146-9738-EA8D08A3F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预知能力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B693BA-22EF-9941-B44E-EE87E357DD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61841" y="1914231"/>
            <a:ext cx="2588217" cy="295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68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眼不离镜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术者眼睛离开显微镜时，</a:t>
            </a:r>
            <a:endParaRPr kumimoji="1" lang="en-US" altLang="zh-CN" dirty="0"/>
          </a:p>
          <a:p>
            <a:r>
              <a:rPr kumimoji="1" lang="zh-CN" altLang="en-US" dirty="0"/>
              <a:t>患者眼内不可有器械！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学会眼睛不离开显微镜传递器械</a:t>
            </a:r>
          </a:p>
        </p:txBody>
      </p:sp>
    </p:spTree>
    <p:extLst>
      <p:ext uri="{BB962C8B-B14F-4D97-AF65-F5344CB8AC3E}">
        <p14:creationId xmlns:p14="http://schemas.microsoft.com/office/powerpoint/2010/main" val="1538605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位置错觉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2079" y="1494213"/>
            <a:ext cx="3410136" cy="3291840"/>
          </a:xfrm>
        </p:spPr>
        <p:txBody>
          <a:bodyPr>
            <a:normAutofit/>
          </a:bodyPr>
          <a:lstStyle/>
          <a:p>
            <a:endParaRPr lang="zh-CN" altLang="en-US" dirty="0"/>
          </a:p>
        </p:txBody>
      </p:sp>
      <p:pic>
        <p:nvPicPr>
          <p:cNvPr id="4" name="Picture 3" descr="顕微鏡側面外観図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3209528" y="735547"/>
            <a:ext cx="2945606" cy="4050506"/>
          </a:xfrm>
          <a:prstGeom prst="rect">
            <a:avLst/>
          </a:prstGeom>
          <a:noFill/>
          <a:ln/>
        </p:spPr>
      </p:pic>
      <p:grpSp>
        <p:nvGrpSpPr>
          <p:cNvPr id="11" name="Group 17"/>
          <p:cNvGrpSpPr>
            <a:grpSpLocks/>
          </p:cNvGrpSpPr>
          <p:nvPr/>
        </p:nvGrpSpPr>
        <p:grpSpPr bwMode="auto">
          <a:xfrm>
            <a:off x="3155950" y="952240"/>
            <a:ext cx="1079897" cy="2757488"/>
            <a:chOff x="1610" y="981"/>
            <a:chExt cx="907" cy="2316"/>
          </a:xfrm>
        </p:grpSpPr>
        <p:sp>
          <p:nvSpPr>
            <p:cNvPr id="6" name="Line 5"/>
            <p:cNvSpPr>
              <a:spLocks noChangeShapeType="1"/>
            </p:cNvSpPr>
            <p:nvPr/>
          </p:nvSpPr>
          <p:spPr bwMode="auto">
            <a:xfrm>
              <a:off x="2472" y="1982"/>
              <a:ext cx="45" cy="1315"/>
            </a:xfrm>
            <a:prstGeom prst="line">
              <a:avLst/>
            </a:prstGeom>
            <a:noFill/>
            <a:ln w="50800">
              <a:solidFill>
                <a:srgbClr val="0000FF"/>
              </a:solidFill>
              <a:prstDash val="dash"/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1701" y="1483"/>
              <a:ext cx="499" cy="454"/>
            </a:xfrm>
            <a:prstGeom prst="line">
              <a:avLst/>
            </a:prstGeom>
            <a:noFill/>
            <a:ln w="50800">
              <a:solidFill>
                <a:srgbClr val="0000FF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" name="Line 8"/>
            <p:cNvSpPr>
              <a:spLocks noChangeShapeType="1"/>
            </p:cNvSpPr>
            <p:nvPr/>
          </p:nvSpPr>
          <p:spPr bwMode="auto">
            <a:xfrm flipH="1">
              <a:off x="2200" y="1846"/>
              <a:ext cx="136" cy="91"/>
            </a:xfrm>
            <a:prstGeom prst="line">
              <a:avLst/>
            </a:prstGeom>
            <a:noFill/>
            <a:ln w="50800">
              <a:solidFill>
                <a:srgbClr val="0000FF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2336" y="1846"/>
              <a:ext cx="136" cy="136"/>
            </a:xfrm>
            <a:prstGeom prst="line">
              <a:avLst/>
            </a:prstGeom>
            <a:noFill/>
            <a:ln w="50800">
              <a:solidFill>
                <a:srgbClr val="0000FF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auto">
            <a:xfrm>
              <a:off x="1610" y="981"/>
              <a:ext cx="862" cy="1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68523" tIns="34262" rIns="68523" bIns="34262">
              <a:spAutoFit/>
            </a:bodyPr>
            <a:lstStyle/>
            <a:p>
              <a:pPr>
                <a:spcBef>
                  <a:spcPct val="50000"/>
                </a:spcBef>
              </a:pPr>
              <a:endParaRPr lang="en-US" altLang="ja-JP" sz="1050" b="1" dirty="0">
                <a:solidFill>
                  <a:srgbClr val="0000FF"/>
                </a:solidFill>
              </a:endParaRPr>
            </a:p>
          </p:txBody>
        </p:sp>
      </p:grpSp>
      <p:cxnSp>
        <p:nvCxnSpPr>
          <p:cNvPr id="16" name="直接箭头连接符 15"/>
          <p:cNvCxnSpPr/>
          <p:nvPr/>
        </p:nvCxnSpPr>
        <p:spPr>
          <a:xfrm>
            <a:off x="3253876" y="1555721"/>
            <a:ext cx="2430270" cy="2106234"/>
          </a:xfrm>
          <a:prstGeom prst="straightConnector1">
            <a:avLst/>
          </a:prstGeom>
          <a:ln w="47625">
            <a:solidFill>
              <a:srgbClr val="00B0F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7484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红反光</a:t>
            </a:r>
          </a:p>
        </p:txBody>
      </p:sp>
      <p:pic>
        <p:nvPicPr>
          <p:cNvPr id="5" name="图片 4" descr="20150823_043210168_iOS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958"/>
          <a:stretch/>
        </p:blipFill>
        <p:spPr>
          <a:xfrm rot="16200000">
            <a:off x="-286555" y="2562668"/>
            <a:ext cx="2591599" cy="1434286"/>
          </a:xfrm>
          <a:prstGeom prst="rect">
            <a:avLst/>
          </a:prstGeom>
        </p:spPr>
      </p:pic>
      <p:pic>
        <p:nvPicPr>
          <p:cNvPr id="7" name="内容占位符 6" descr="20150823_043215475_iOS.jpg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124886" y="2567171"/>
            <a:ext cx="2534161" cy="1425279"/>
          </a:xfrm>
        </p:spPr>
      </p:pic>
      <p:pic>
        <p:nvPicPr>
          <p:cNvPr id="8" name="图片 7" descr="20150823_045201230_iOS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4617486" y="2670429"/>
            <a:ext cx="1630805" cy="1434286"/>
          </a:xfrm>
          <a:prstGeom prst="rect">
            <a:avLst/>
          </a:prstGeom>
        </p:spPr>
      </p:pic>
      <p:pic>
        <p:nvPicPr>
          <p:cNvPr id="9" name="图片 8" descr="20150823_045211829_iOS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3095195" y="2670431"/>
            <a:ext cx="1629962" cy="143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09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rot="5400000">
            <a:off x="591875" y="4169302"/>
            <a:ext cx="782099" cy="710498"/>
            <a:chOff x="5302726" y="2340000"/>
            <a:chExt cx="9312562" cy="8460000"/>
          </a:xfrm>
        </p:grpSpPr>
        <p:grpSp>
          <p:nvGrpSpPr>
            <p:cNvPr id="5" name="组合 3"/>
            <p:cNvGrpSpPr/>
            <p:nvPr/>
          </p:nvGrpSpPr>
          <p:grpSpPr>
            <a:xfrm>
              <a:off x="5940000" y="2340000"/>
              <a:ext cx="8675288" cy="8460000"/>
              <a:chOff x="5940000" y="2340000"/>
              <a:chExt cx="8675288" cy="8460000"/>
            </a:xfrm>
          </p:grpSpPr>
          <p:sp>
            <p:nvSpPr>
              <p:cNvPr id="17" name="椭圆 4"/>
              <p:cNvSpPr/>
              <p:nvPr/>
            </p:nvSpPr>
            <p:spPr>
              <a:xfrm>
                <a:off x="5940000" y="2340000"/>
                <a:ext cx="8460000" cy="8460000"/>
              </a:xfrm>
              <a:prstGeom prst="ellipse">
                <a:avLst/>
              </a:prstGeom>
              <a:solidFill>
                <a:schemeClr val="accent1"/>
              </a:solidFill>
              <a:ln w="6350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120000" y="2520000"/>
                <a:ext cx="8100000" cy="8100000"/>
              </a:xfrm>
              <a:prstGeom prst="ellipse">
                <a:avLst/>
              </a:prstGeom>
              <a:ln w="63500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" name="图片 18" descr="图片3.emf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33333"/>
              <a:stretch>
                <a:fillRect/>
              </a:stretch>
            </p:blipFill>
            <p:spPr>
              <a:xfrm>
                <a:off x="8820000" y="2610000"/>
                <a:ext cx="5306415" cy="7979043"/>
              </a:xfrm>
              <a:prstGeom prst="rect">
                <a:avLst/>
              </a:prstGeom>
            </p:spPr>
          </p:pic>
          <p:sp>
            <p:nvSpPr>
              <p:cNvPr id="20" name="弧形 19"/>
              <p:cNvSpPr/>
              <p:nvPr/>
            </p:nvSpPr>
            <p:spPr>
              <a:xfrm>
                <a:off x="13949388" y="6315829"/>
                <a:ext cx="180000" cy="540000"/>
              </a:xfrm>
              <a:prstGeom prst="arc">
                <a:avLst>
                  <a:gd name="adj1" fmla="val 16605007"/>
                  <a:gd name="adj2" fmla="val 5401485"/>
                </a:avLst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梯形 20"/>
              <p:cNvSpPr/>
              <p:nvPr/>
            </p:nvSpPr>
            <p:spPr>
              <a:xfrm rot="6300000">
                <a:off x="13985288" y="7377829"/>
                <a:ext cx="540000" cy="720000"/>
              </a:xfrm>
              <a:prstGeom prst="trapezoid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13834188" y="7521829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 descr="cornea.emf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157"/>
            <a:stretch>
              <a:fillRect/>
            </a:stretch>
          </p:blipFill>
          <p:spPr>
            <a:xfrm>
              <a:off x="5302726" y="3780982"/>
              <a:ext cx="1333343" cy="5599809"/>
            </a:xfrm>
            <a:prstGeom prst="rect">
              <a:avLst/>
            </a:prstGeom>
          </p:spPr>
        </p:pic>
        <p:grpSp>
          <p:nvGrpSpPr>
            <p:cNvPr id="7" name="组合 11"/>
            <p:cNvGrpSpPr/>
            <p:nvPr/>
          </p:nvGrpSpPr>
          <p:grpSpPr>
            <a:xfrm>
              <a:off x="6750000" y="4715158"/>
              <a:ext cx="1476431" cy="3709685"/>
              <a:chOff x="11233348" y="4037636"/>
              <a:chExt cx="1476431" cy="3709685"/>
            </a:xfrm>
          </p:grpSpPr>
          <p:pic>
            <p:nvPicPr>
              <p:cNvPr id="14" name="图片 13" descr="lens.emf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32847" t="30050" r="56093" b="30050"/>
              <a:stretch>
                <a:fillRect/>
              </a:stretch>
            </p:blipFill>
            <p:spPr>
              <a:xfrm>
                <a:off x="11233348" y="4104531"/>
                <a:ext cx="1476431" cy="3584825"/>
              </a:xfrm>
              <a:prstGeom prst="rect">
                <a:avLst/>
              </a:prstGeom>
            </p:spPr>
          </p:pic>
          <p:sp>
            <p:nvSpPr>
              <p:cNvPr id="15" name="任意多边形 14"/>
              <p:cNvSpPr/>
              <p:nvPr/>
            </p:nvSpPr>
            <p:spPr>
              <a:xfrm>
                <a:off x="11620982" y="4037636"/>
                <a:ext cx="462988" cy="71377"/>
              </a:xfrm>
              <a:custGeom>
                <a:avLst/>
                <a:gdLst>
                  <a:gd name="connsiteX0" fmla="*/ 0 w 462988"/>
                  <a:gd name="connsiteY0" fmla="*/ 59802 h 71377"/>
                  <a:gd name="connsiteX1" fmla="*/ 162046 w 462988"/>
                  <a:gd name="connsiteY1" fmla="*/ 1929 h 71377"/>
                  <a:gd name="connsiteX2" fmla="*/ 462988 w 462988"/>
                  <a:gd name="connsiteY2" fmla="*/ 71377 h 7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988" h="71377">
                    <a:moveTo>
                      <a:pt x="0" y="59802"/>
                    </a:moveTo>
                    <a:cubicBezTo>
                      <a:pt x="42440" y="29901"/>
                      <a:pt x="84881" y="0"/>
                      <a:pt x="162046" y="1929"/>
                    </a:cubicBezTo>
                    <a:cubicBezTo>
                      <a:pt x="239211" y="3858"/>
                      <a:pt x="351099" y="37617"/>
                      <a:pt x="462988" y="71377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任意多边形 15"/>
              <p:cNvSpPr/>
              <p:nvPr/>
            </p:nvSpPr>
            <p:spPr>
              <a:xfrm>
                <a:off x="11632557" y="7662441"/>
                <a:ext cx="439838" cy="84880"/>
              </a:xfrm>
              <a:custGeom>
                <a:avLst/>
                <a:gdLst>
                  <a:gd name="connsiteX0" fmla="*/ 0 w 439838"/>
                  <a:gd name="connsiteY0" fmla="*/ 0 h 84880"/>
                  <a:gd name="connsiteX1" fmla="*/ 173620 w 439838"/>
                  <a:gd name="connsiteY1" fmla="*/ 81022 h 84880"/>
                  <a:gd name="connsiteX2" fmla="*/ 439838 w 439838"/>
                  <a:gd name="connsiteY2" fmla="*/ 23149 h 84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838" h="84880">
                    <a:moveTo>
                      <a:pt x="0" y="0"/>
                    </a:moveTo>
                    <a:cubicBezTo>
                      <a:pt x="50157" y="38582"/>
                      <a:pt x="100314" y="77164"/>
                      <a:pt x="173620" y="81022"/>
                    </a:cubicBezTo>
                    <a:cubicBezTo>
                      <a:pt x="246926" y="84880"/>
                      <a:pt x="397398" y="38582"/>
                      <a:pt x="439838" y="23149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梯形 7"/>
            <p:cNvSpPr/>
            <p:nvPr/>
          </p:nvSpPr>
          <p:spPr>
            <a:xfrm>
              <a:off x="6552000" y="45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flipV="1">
              <a:off x="6552000" y="72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6634843" y="8498115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 flipV="1">
              <a:off x="6643886" y="2698279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>
              <a:endCxn id="8" idx="0"/>
            </p:cNvCxnSpPr>
            <p:nvPr/>
          </p:nvCxnSpPr>
          <p:spPr>
            <a:xfrm flipV="1">
              <a:off x="6408812" y="4500000"/>
              <a:ext cx="233188" cy="25260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6480820" y="4392563"/>
              <a:ext cx="108000" cy="10800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 42"/>
          <p:cNvGrpSpPr/>
          <p:nvPr/>
        </p:nvGrpSpPr>
        <p:grpSpPr>
          <a:xfrm>
            <a:off x="228683" y="323843"/>
            <a:ext cx="1470315" cy="1747717"/>
            <a:chOff x="731631" y="456173"/>
            <a:chExt cx="1960420" cy="2330289"/>
          </a:xfrm>
        </p:grpSpPr>
        <p:sp>
          <p:nvSpPr>
            <p:cNvPr id="28" name="矩形 27"/>
            <p:cNvSpPr/>
            <p:nvPr/>
          </p:nvSpPr>
          <p:spPr>
            <a:xfrm>
              <a:off x="1862405" y="456173"/>
              <a:ext cx="465603" cy="6657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1039871" y="456173"/>
              <a:ext cx="465603" cy="6657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731631" y="826042"/>
              <a:ext cx="1960420" cy="196042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1039871" y="1356189"/>
              <a:ext cx="542475" cy="5424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1861957" y="1343860"/>
              <a:ext cx="542475" cy="5424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1538201" y="2058941"/>
              <a:ext cx="385273" cy="382199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30" name="直线箭头连接符 29"/>
          <p:cNvCxnSpPr>
            <a:endCxn id="19" idx="3"/>
          </p:cNvCxnSpPr>
          <p:nvPr/>
        </p:nvCxnSpPr>
        <p:spPr>
          <a:xfrm>
            <a:off x="958920" y="1710854"/>
            <a:ext cx="21525" cy="316369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>
            <a:stCxn id="20" idx="1"/>
          </p:cNvCxnSpPr>
          <p:nvPr/>
        </p:nvCxnSpPr>
        <p:spPr>
          <a:xfrm flipH="1" flipV="1">
            <a:off x="642793" y="1174543"/>
            <a:ext cx="338803" cy="369269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直线连接符 33"/>
          <p:cNvCxnSpPr>
            <a:endCxn id="18" idx="6"/>
          </p:cNvCxnSpPr>
          <p:nvPr/>
        </p:nvCxnSpPr>
        <p:spPr>
          <a:xfrm>
            <a:off x="855118" y="2219424"/>
            <a:ext cx="127808" cy="266297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组 43"/>
          <p:cNvGrpSpPr/>
          <p:nvPr/>
        </p:nvGrpSpPr>
        <p:grpSpPr>
          <a:xfrm>
            <a:off x="2728776" y="323843"/>
            <a:ext cx="1470315" cy="1747717"/>
            <a:chOff x="731631" y="456173"/>
            <a:chExt cx="1960420" cy="2330289"/>
          </a:xfrm>
        </p:grpSpPr>
        <p:sp>
          <p:nvSpPr>
            <p:cNvPr id="45" name="矩形 44"/>
            <p:cNvSpPr/>
            <p:nvPr/>
          </p:nvSpPr>
          <p:spPr>
            <a:xfrm>
              <a:off x="1862405" y="456173"/>
              <a:ext cx="465603" cy="6657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039871" y="456173"/>
              <a:ext cx="465603" cy="6657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731631" y="826042"/>
              <a:ext cx="1960420" cy="1960420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1039871" y="1356189"/>
              <a:ext cx="542475" cy="5424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1861957" y="1343860"/>
              <a:ext cx="542475" cy="54247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538201" y="2058941"/>
              <a:ext cx="385273" cy="382199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1" name="组合 3"/>
          <p:cNvGrpSpPr/>
          <p:nvPr/>
        </p:nvGrpSpPr>
        <p:grpSpPr>
          <a:xfrm rot="4919941">
            <a:off x="3131709" y="4214219"/>
            <a:ext cx="782099" cy="710498"/>
            <a:chOff x="5302726" y="2340000"/>
            <a:chExt cx="9312562" cy="8460000"/>
          </a:xfrm>
        </p:grpSpPr>
        <p:grpSp>
          <p:nvGrpSpPr>
            <p:cNvPr id="52" name="组合 3"/>
            <p:cNvGrpSpPr/>
            <p:nvPr/>
          </p:nvGrpSpPr>
          <p:grpSpPr>
            <a:xfrm>
              <a:off x="5940000" y="2340000"/>
              <a:ext cx="8675288" cy="8460000"/>
              <a:chOff x="5940000" y="2340000"/>
              <a:chExt cx="8675288" cy="8460000"/>
            </a:xfrm>
          </p:grpSpPr>
          <p:sp>
            <p:nvSpPr>
              <p:cNvPr id="64" name="椭圆 4"/>
              <p:cNvSpPr/>
              <p:nvPr/>
            </p:nvSpPr>
            <p:spPr>
              <a:xfrm>
                <a:off x="5940000" y="2340000"/>
                <a:ext cx="8460000" cy="8460000"/>
              </a:xfrm>
              <a:prstGeom prst="ellipse">
                <a:avLst/>
              </a:prstGeom>
              <a:solidFill>
                <a:schemeClr val="accent1"/>
              </a:solidFill>
              <a:ln w="6350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6120000" y="2520000"/>
                <a:ext cx="8100000" cy="8100000"/>
              </a:xfrm>
              <a:prstGeom prst="ellipse">
                <a:avLst/>
              </a:prstGeom>
              <a:ln w="63500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66" name="图片 65" descr="图片3.emf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33333"/>
              <a:stretch>
                <a:fillRect/>
              </a:stretch>
            </p:blipFill>
            <p:spPr>
              <a:xfrm>
                <a:off x="8820000" y="2610000"/>
                <a:ext cx="5306415" cy="7979043"/>
              </a:xfrm>
              <a:prstGeom prst="rect">
                <a:avLst/>
              </a:prstGeom>
            </p:spPr>
          </p:pic>
          <p:sp>
            <p:nvSpPr>
              <p:cNvPr id="67" name="弧形 19"/>
              <p:cNvSpPr/>
              <p:nvPr/>
            </p:nvSpPr>
            <p:spPr>
              <a:xfrm>
                <a:off x="13949388" y="6315829"/>
                <a:ext cx="180000" cy="540000"/>
              </a:xfrm>
              <a:prstGeom prst="arc">
                <a:avLst>
                  <a:gd name="adj1" fmla="val 16605007"/>
                  <a:gd name="adj2" fmla="val 5401485"/>
                </a:avLst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梯形 67"/>
              <p:cNvSpPr/>
              <p:nvPr/>
            </p:nvSpPr>
            <p:spPr>
              <a:xfrm rot="6300000">
                <a:off x="13985288" y="7377829"/>
                <a:ext cx="540000" cy="720000"/>
              </a:xfrm>
              <a:prstGeom prst="trapezoid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/>
              <p:nvPr/>
            </p:nvSpPr>
            <p:spPr>
              <a:xfrm>
                <a:off x="13834188" y="7521829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53" name="图片 52" descr="cornea.emf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157"/>
            <a:stretch>
              <a:fillRect/>
            </a:stretch>
          </p:blipFill>
          <p:spPr>
            <a:xfrm>
              <a:off x="5302726" y="3780982"/>
              <a:ext cx="1333343" cy="5599809"/>
            </a:xfrm>
            <a:prstGeom prst="rect">
              <a:avLst/>
            </a:prstGeom>
          </p:spPr>
        </p:pic>
        <p:grpSp>
          <p:nvGrpSpPr>
            <p:cNvPr id="54" name="组合 11"/>
            <p:cNvGrpSpPr/>
            <p:nvPr/>
          </p:nvGrpSpPr>
          <p:grpSpPr>
            <a:xfrm>
              <a:off x="6750000" y="4715158"/>
              <a:ext cx="1476431" cy="3709685"/>
              <a:chOff x="11233348" y="4037636"/>
              <a:chExt cx="1476431" cy="3709685"/>
            </a:xfrm>
          </p:grpSpPr>
          <p:pic>
            <p:nvPicPr>
              <p:cNvPr id="61" name="图片 60" descr="lens.emf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32847" t="30050" r="56093" b="30050"/>
              <a:stretch>
                <a:fillRect/>
              </a:stretch>
            </p:blipFill>
            <p:spPr>
              <a:xfrm>
                <a:off x="11233348" y="4104531"/>
                <a:ext cx="1476431" cy="3584825"/>
              </a:xfrm>
              <a:prstGeom prst="rect">
                <a:avLst/>
              </a:prstGeom>
            </p:spPr>
          </p:pic>
          <p:sp>
            <p:nvSpPr>
              <p:cNvPr id="62" name="任意多边形 14"/>
              <p:cNvSpPr/>
              <p:nvPr/>
            </p:nvSpPr>
            <p:spPr>
              <a:xfrm>
                <a:off x="11620982" y="4037636"/>
                <a:ext cx="462988" cy="71377"/>
              </a:xfrm>
              <a:custGeom>
                <a:avLst/>
                <a:gdLst>
                  <a:gd name="connsiteX0" fmla="*/ 0 w 462988"/>
                  <a:gd name="connsiteY0" fmla="*/ 59802 h 71377"/>
                  <a:gd name="connsiteX1" fmla="*/ 162046 w 462988"/>
                  <a:gd name="connsiteY1" fmla="*/ 1929 h 71377"/>
                  <a:gd name="connsiteX2" fmla="*/ 462988 w 462988"/>
                  <a:gd name="connsiteY2" fmla="*/ 71377 h 7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988" h="71377">
                    <a:moveTo>
                      <a:pt x="0" y="59802"/>
                    </a:moveTo>
                    <a:cubicBezTo>
                      <a:pt x="42440" y="29901"/>
                      <a:pt x="84881" y="0"/>
                      <a:pt x="162046" y="1929"/>
                    </a:cubicBezTo>
                    <a:cubicBezTo>
                      <a:pt x="239211" y="3858"/>
                      <a:pt x="351099" y="37617"/>
                      <a:pt x="462988" y="71377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任意多边形 15"/>
              <p:cNvSpPr/>
              <p:nvPr/>
            </p:nvSpPr>
            <p:spPr>
              <a:xfrm>
                <a:off x="11632557" y="7662441"/>
                <a:ext cx="439838" cy="84880"/>
              </a:xfrm>
              <a:custGeom>
                <a:avLst/>
                <a:gdLst>
                  <a:gd name="connsiteX0" fmla="*/ 0 w 439838"/>
                  <a:gd name="connsiteY0" fmla="*/ 0 h 84880"/>
                  <a:gd name="connsiteX1" fmla="*/ 173620 w 439838"/>
                  <a:gd name="connsiteY1" fmla="*/ 81022 h 84880"/>
                  <a:gd name="connsiteX2" fmla="*/ 439838 w 439838"/>
                  <a:gd name="connsiteY2" fmla="*/ 23149 h 84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838" h="84880">
                    <a:moveTo>
                      <a:pt x="0" y="0"/>
                    </a:moveTo>
                    <a:cubicBezTo>
                      <a:pt x="50157" y="38582"/>
                      <a:pt x="100314" y="77164"/>
                      <a:pt x="173620" y="81022"/>
                    </a:cubicBezTo>
                    <a:cubicBezTo>
                      <a:pt x="246926" y="84880"/>
                      <a:pt x="397398" y="38582"/>
                      <a:pt x="439838" y="23149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5" name="梯形 54"/>
            <p:cNvSpPr/>
            <p:nvPr/>
          </p:nvSpPr>
          <p:spPr>
            <a:xfrm>
              <a:off x="6552000" y="45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梯形 55"/>
            <p:cNvSpPr/>
            <p:nvPr/>
          </p:nvSpPr>
          <p:spPr>
            <a:xfrm flipV="1">
              <a:off x="6552000" y="72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任意多边形 9"/>
            <p:cNvSpPr/>
            <p:nvPr/>
          </p:nvSpPr>
          <p:spPr>
            <a:xfrm>
              <a:off x="6634843" y="8498115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 10"/>
            <p:cNvSpPr/>
            <p:nvPr/>
          </p:nvSpPr>
          <p:spPr>
            <a:xfrm flipV="1">
              <a:off x="6643886" y="2698279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9" name="直接连接符 11"/>
            <p:cNvCxnSpPr>
              <a:endCxn id="55" idx="0"/>
            </p:cNvCxnSpPr>
            <p:nvPr/>
          </p:nvCxnSpPr>
          <p:spPr>
            <a:xfrm flipV="1">
              <a:off x="6408812" y="4500000"/>
              <a:ext cx="233188" cy="25260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60" name="椭圆 59"/>
            <p:cNvSpPr/>
            <p:nvPr/>
          </p:nvSpPr>
          <p:spPr>
            <a:xfrm>
              <a:off x="6480820" y="4392563"/>
              <a:ext cx="108000" cy="10800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1" name="直线箭头连接符 70"/>
          <p:cNvCxnSpPr>
            <a:endCxn id="64" idx="6"/>
          </p:cNvCxnSpPr>
          <p:nvPr/>
        </p:nvCxnSpPr>
        <p:spPr>
          <a:xfrm>
            <a:off x="3506786" y="1710854"/>
            <a:ext cx="67887" cy="322795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3" name="直线箭头连接符 72"/>
          <p:cNvCxnSpPr>
            <a:stCxn id="66" idx="3"/>
          </p:cNvCxnSpPr>
          <p:nvPr/>
        </p:nvCxnSpPr>
        <p:spPr>
          <a:xfrm flipH="1" flipV="1">
            <a:off x="2796288" y="1082076"/>
            <a:ext cx="772732" cy="383432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1483284" y="41857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有红反光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4199091" y="420285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没红反光</a:t>
            </a:r>
          </a:p>
        </p:txBody>
      </p:sp>
      <p:sp>
        <p:nvSpPr>
          <p:cNvPr id="79" name="爆炸形 1 78"/>
          <p:cNvSpPr/>
          <p:nvPr/>
        </p:nvSpPr>
        <p:spPr>
          <a:xfrm>
            <a:off x="4348265" y="2042582"/>
            <a:ext cx="1599776" cy="1599776"/>
          </a:xfrm>
          <a:prstGeom prst="irregularSeal1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看灯！</a:t>
            </a:r>
          </a:p>
        </p:txBody>
      </p:sp>
    </p:spTree>
    <p:extLst>
      <p:ext uri="{BB962C8B-B14F-4D97-AF65-F5344CB8AC3E}">
        <p14:creationId xmlns:p14="http://schemas.microsoft.com/office/powerpoint/2010/main" val="1616347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作业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练习眼不离镜传递器械</a:t>
            </a:r>
            <a:endParaRPr kumimoji="1" lang="en-US" altLang="zh-CN" dirty="0"/>
          </a:p>
          <a:p>
            <a:r>
              <a:rPr kumimoji="1" lang="zh-CN" altLang="en-US" dirty="0"/>
              <a:t>用手机给显微镜物镜拍照</a:t>
            </a:r>
            <a:endParaRPr kumimoji="1" lang="en-US" altLang="zh-CN" dirty="0"/>
          </a:p>
          <a:p>
            <a:r>
              <a:rPr kumimoji="1" lang="zh-CN" altLang="en-US" dirty="0"/>
              <a:t>吸管一根，底部塞铝箔，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放在镜下观察反光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转动角度，观察反光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剪成不同长度，观察反光</a:t>
            </a:r>
            <a:endParaRPr kumimoji="1" lang="en-US" altLang="zh-CN" dirty="0"/>
          </a:p>
          <a:p>
            <a:r>
              <a:rPr kumimoji="1" lang="zh-CN" altLang="en-US" dirty="0"/>
              <a:t>检影验光</a:t>
            </a: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7827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4365AD-8780-A640-A0FC-302DC82AA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显微操作原则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462F3F-DB48-E249-9B92-5EAF58B66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舒适和放松</a:t>
            </a:r>
            <a:endParaRPr lang="en-US" altLang="zh-CN" dirty="0"/>
          </a:p>
          <a:p>
            <a:r>
              <a:rPr lang="zh-CN" altLang="en-US" dirty="0"/>
              <a:t>让自己舒适和放松</a:t>
            </a:r>
            <a:endParaRPr lang="en-US" altLang="zh-CN" dirty="0"/>
          </a:p>
          <a:p>
            <a:r>
              <a:rPr lang="zh-CN" altLang="en-US" dirty="0"/>
              <a:t>让病人舒适和放松</a:t>
            </a:r>
            <a:endParaRPr lang="en-US" altLang="zh-CN" dirty="0"/>
          </a:p>
          <a:p>
            <a:pPr lvl="1"/>
            <a:r>
              <a:rPr kumimoji="1" lang="zh-CN" altLang="en-US" dirty="0"/>
              <a:t>研究一下手术床</a:t>
            </a:r>
          </a:p>
        </p:txBody>
      </p:sp>
    </p:spTree>
    <p:extLst>
      <p:ext uri="{BB962C8B-B14F-4D97-AF65-F5344CB8AC3E}">
        <p14:creationId xmlns:p14="http://schemas.microsoft.com/office/powerpoint/2010/main" val="140923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35B223-4093-E94D-9A9D-F7920FBB4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C0A50B-B233-5943-BF9C-985AA3C4B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endParaRPr lang="en-US" altLang="zh-CN" sz="1200" dirty="0"/>
          </a:p>
          <a:p>
            <a:r>
              <a:rPr lang="zh-CN" altLang="en-US" dirty="0"/>
              <a:t>在显微手术前和手术中聆听音乐，</a:t>
            </a:r>
            <a:endParaRPr lang="en-US" altLang="zh-CN" dirty="0"/>
          </a:p>
          <a:p>
            <a:r>
              <a:rPr lang="zh-CN" altLang="en-US" dirty="0"/>
              <a:t>咖啡因</a:t>
            </a:r>
            <a:endParaRPr lang="en-US" altLang="zh-CN" dirty="0"/>
          </a:p>
          <a:p>
            <a:r>
              <a:rPr lang="el-GR" altLang="zh-CN" dirty="0"/>
              <a:t>β-</a:t>
            </a:r>
            <a:r>
              <a:rPr lang="zh-CN" altLang="en-US" dirty="0"/>
              <a:t>受体阻滞剂使用，</a:t>
            </a:r>
            <a:endParaRPr lang="en-US" altLang="zh-CN" dirty="0"/>
          </a:p>
          <a:p>
            <a:r>
              <a:rPr lang="zh-CN" altLang="en-US" dirty="0"/>
              <a:t>体育锻炼，</a:t>
            </a:r>
            <a:endParaRPr lang="en-US" altLang="zh-CN" dirty="0"/>
          </a:p>
          <a:p>
            <a:r>
              <a:rPr lang="zh-CN" altLang="en-US" dirty="0"/>
              <a:t>睡眠剥夺，</a:t>
            </a:r>
            <a:endParaRPr lang="en-US" altLang="zh-CN" dirty="0"/>
          </a:p>
          <a:p>
            <a:r>
              <a:rPr lang="zh-CN" altLang="en-US" dirty="0"/>
              <a:t>手术前饮酒，</a:t>
            </a:r>
            <a:endParaRPr lang="en-US" altLang="zh-CN" dirty="0"/>
          </a:p>
          <a:p>
            <a:r>
              <a:rPr lang="zh-CN" altLang="en-US" dirty="0"/>
              <a:t>手术持续时间，</a:t>
            </a:r>
            <a:endParaRPr lang="en-US" altLang="zh-CN" dirty="0"/>
          </a:p>
          <a:p>
            <a:r>
              <a:rPr lang="zh-CN" altLang="en-US" dirty="0"/>
              <a:t>术者的人体工程学位置</a:t>
            </a:r>
            <a:endParaRPr lang="en-US" altLang="zh-CN" sz="1200" dirty="0"/>
          </a:p>
          <a:p>
            <a:pPr marL="0" indent="0">
              <a:buNone/>
            </a:pPr>
            <a:endParaRPr lang="en-US" altLang="zh-CN" sz="1200" dirty="0"/>
          </a:p>
          <a:p>
            <a:endParaRPr lang="en-US" altLang="zh-CN" sz="1600" dirty="0"/>
          </a:p>
          <a:p>
            <a:r>
              <a:rPr lang="en-US" altLang="zh-CN" sz="1600" dirty="0"/>
              <a:t>Systematic Review of Factors Influencing Surgical Performance: Practical Recommendations for Microsurgical Procedures in Neurosurgery.</a:t>
            </a:r>
            <a:r>
              <a:rPr lang="zh-CN" altLang="en-US" sz="1600" dirty="0"/>
              <a:t> </a:t>
            </a:r>
            <a:r>
              <a:rPr lang="en-US" altLang="zh-CN" sz="1600" dirty="0">
                <a:hlinkClick r:id="rId3" tooltip="World neurosurgery."/>
              </a:rPr>
              <a:t>World Neurosurg.</a:t>
            </a:r>
            <a:r>
              <a:rPr lang="en-US" altLang="zh-CN" sz="1600" dirty="0"/>
              <a:t> 2018 Apr;112:e182-e207. </a:t>
            </a:r>
            <a:r>
              <a:rPr lang="en-US" altLang="zh-CN" sz="1600" dirty="0" err="1"/>
              <a:t>doi</a:t>
            </a:r>
            <a:r>
              <a:rPr lang="en-US" altLang="zh-CN" sz="1600" dirty="0"/>
              <a:t>: </a:t>
            </a:r>
            <a:r>
              <a:rPr lang="en-US" altLang="zh-CN" sz="1600" dirty="0">
                <a:hlinkClick r:id="rId4"/>
              </a:rPr>
              <a:t>10.1016/j.wneu.2018.01.005</a:t>
            </a:r>
            <a:r>
              <a:rPr lang="en-US" altLang="zh-CN" sz="1600" dirty="0"/>
              <a:t>. </a:t>
            </a:r>
            <a:r>
              <a:rPr lang="en-US" altLang="zh-CN" sz="1600" dirty="0" err="1"/>
              <a:t>Epub</a:t>
            </a:r>
            <a:r>
              <a:rPr lang="en-US" altLang="zh-CN" sz="1600" dirty="0"/>
              <a:t> 2018 Jan 9.</a:t>
            </a:r>
          </a:p>
          <a:p>
            <a:r>
              <a:rPr lang="en-US" altLang="zh-CN" sz="1600" dirty="0">
                <a:hlinkClick r:id="rId3"/>
              </a:rPr>
              <a:t>https://www.ncbi.nlm.nih.gov/pubmed/29325962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7443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485062-F2DA-384D-97EA-AC113164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稳定支撑</a:t>
            </a:r>
          </a:p>
        </p:txBody>
      </p:sp>
      <p:sp>
        <p:nvSpPr>
          <p:cNvPr id="10" name="弦形 9">
            <a:extLst>
              <a:ext uri="{FF2B5EF4-FFF2-40B4-BE49-F238E27FC236}">
                <a16:creationId xmlns:a16="http://schemas.microsoft.com/office/drawing/2014/main" id="{6DF31C00-B5D5-304E-868C-CA59892EA48E}"/>
              </a:ext>
            </a:extLst>
          </p:cNvPr>
          <p:cNvSpPr/>
          <p:nvPr/>
        </p:nvSpPr>
        <p:spPr>
          <a:xfrm>
            <a:off x="538146" y="4079875"/>
            <a:ext cx="3865417" cy="1945037"/>
          </a:xfrm>
          <a:prstGeom prst="chord">
            <a:avLst>
              <a:gd name="adj1" fmla="val 11155980"/>
              <a:gd name="adj2" fmla="val 21155506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253D5AE-D1F4-C846-BBE1-8150EDAECC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8146" y="1133372"/>
            <a:ext cx="2617804" cy="3759254"/>
          </a:xfrm>
          <a:prstGeom prst="rect">
            <a:avLst/>
          </a:prstGeom>
        </p:spPr>
      </p:pic>
      <p:sp>
        <p:nvSpPr>
          <p:cNvPr id="12" name="禁止符 11">
            <a:extLst>
              <a:ext uri="{FF2B5EF4-FFF2-40B4-BE49-F238E27FC236}">
                <a16:creationId xmlns:a16="http://schemas.microsoft.com/office/drawing/2014/main" id="{C19F08B7-85A0-1346-8B98-1FA5EB63C8A2}"/>
              </a:ext>
            </a:extLst>
          </p:cNvPr>
          <p:cNvSpPr/>
          <p:nvPr/>
        </p:nvSpPr>
        <p:spPr>
          <a:xfrm>
            <a:off x="2121497" y="1537297"/>
            <a:ext cx="2068906" cy="2068906"/>
          </a:xfrm>
          <a:prstGeom prst="noSmoking">
            <a:avLst>
              <a:gd name="adj" fmla="val 13506"/>
            </a:avLst>
          </a:prstGeom>
          <a:noFill/>
          <a:ln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6430075"/>
      </p:ext>
    </p:extLst>
  </p:cSld>
  <p:clrMapOvr>
    <a:masterClrMapping/>
  </p:clrMapOvr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宽屏公开课演讲.pot</Template>
  <TotalTime>3291</TotalTime>
  <Words>2601</Words>
  <Application>Microsoft Macintosh PowerPoint</Application>
  <PresentationFormat>全屏显示(16:9)</PresentationFormat>
  <Paragraphs>139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Arial</vt:lpstr>
      <vt:lpstr>Calibri</vt:lpstr>
      <vt:lpstr>宽屏公开课演讲</vt:lpstr>
      <vt:lpstr>可视范围</vt:lpstr>
      <vt:lpstr>眼不离镜</vt:lpstr>
      <vt:lpstr>位置错觉</vt:lpstr>
      <vt:lpstr>红反光</vt:lpstr>
      <vt:lpstr>PowerPoint 演示文稿</vt:lpstr>
      <vt:lpstr>作业</vt:lpstr>
      <vt:lpstr>显微操作原则</vt:lpstr>
      <vt:lpstr>稳</vt:lpstr>
      <vt:lpstr>稳定支撑</vt:lpstr>
      <vt:lpstr>控制与用力分离</vt:lpstr>
      <vt:lpstr>行动要有目的 </vt:lpstr>
      <vt:lpstr>显微操作禁忌</vt:lpstr>
      <vt:lpstr>显微操作思考原则</vt:lpstr>
    </vt:vector>
  </TitlesOfParts>
  <Company>Goldengrape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Grape Golden</dc:creator>
  <cp:lastModifiedBy>X Z</cp:lastModifiedBy>
  <cp:revision>200</cp:revision>
  <dcterms:created xsi:type="dcterms:W3CDTF">2015-08-23T19:17:07Z</dcterms:created>
  <dcterms:modified xsi:type="dcterms:W3CDTF">2019-06-19T15:40:36Z</dcterms:modified>
</cp:coreProperties>
</file>

<file path=docProps/thumbnail.jpeg>
</file>